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68" r:id="rId5"/>
    <p:sldId id="259" r:id="rId6"/>
    <p:sldId id="260" r:id="rId7"/>
    <p:sldId id="261" r:id="rId8"/>
    <p:sldId id="262" r:id="rId9"/>
    <p:sldId id="264" r:id="rId10"/>
    <p:sldId id="266" r:id="rId11"/>
    <p:sldId id="265" r:id="rId12"/>
    <p:sldId id="263" r:id="rId13"/>
    <p:sldId id="267"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432560" y="359898"/>
            <a:ext cx="7406640" cy="1472184"/>
          </a:xfrm>
        </p:spPr>
        <p:txBody>
          <a:bodyPr anchor="b"/>
          <a:lstStyle>
            <a:lvl1pPr algn="l">
              <a:defRPr/>
            </a:lvl1pPr>
            <a:extLst/>
          </a:lstStyle>
          <a:p>
            <a:r>
              <a:rPr kumimoji="0" lang="zh-CN" altLang="en-US" smtClean="0"/>
              <a:t>单击此处编辑母版标题样式</a:t>
            </a:r>
            <a:endParaRPr kumimoji="0" lang="en-US"/>
          </a:p>
        </p:txBody>
      </p:sp>
      <p:sp>
        <p:nvSpPr>
          <p:cNvPr id="22" name="副标题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7" name="日期占位符 6"/>
          <p:cNvSpPr>
            <a:spLocks noGrp="1"/>
          </p:cNvSpPr>
          <p:nvPr>
            <p:ph type="dt" sz="half" idx="10"/>
          </p:nvPr>
        </p:nvSpPr>
        <p:spPr/>
        <p:txBody>
          <a:bodyPr/>
          <a:lstStyle>
            <a:extLst/>
          </a:lstStyle>
          <a:p>
            <a:fld id="{BD33F180-DA29-4246-9FAB-AA21D604FDA4}" type="datetimeFigureOut">
              <a:rPr lang="zh-CN" altLang="en-US" smtClean="0"/>
              <a:pPr/>
              <a:t>2026/5/19</a:t>
            </a:fld>
            <a:endParaRPr lang="zh-CN" altLang="en-US"/>
          </a:p>
        </p:txBody>
      </p:sp>
      <p:sp>
        <p:nvSpPr>
          <p:cNvPr id="20" name="页脚占位符 19"/>
          <p:cNvSpPr>
            <a:spLocks noGrp="1"/>
          </p:cNvSpPr>
          <p:nvPr>
            <p:ph type="ftr" sz="quarter" idx="11"/>
          </p:nvPr>
        </p:nvSpPr>
        <p:spPr/>
        <p:txBody>
          <a:bodyPr/>
          <a:lstStyle>
            <a:extLst/>
          </a:lstStyle>
          <a:p>
            <a:endParaRPr lang="zh-CN" altLang="en-US"/>
          </a:p>
        </p:txBody>
      </p:sp>
      <p:sp>
        <p:nvSpPr>
          <p:cNvPr id="10" name="灯片编号占位符 9"/>
          <p:cNvSpPr>
            <a:spLocks noGrp="1"/>
          </p:cNvSpPr>
          <p:nvPr>
            <p:ph type="sldNum" sz="quarter" idx="12"/>
          </p:nvPr>
        </p:nvSpPr>
        <p:spPr/>
        <p:txBody>
          <a:bodyPr/>
          <a:lstStyle>
            <a:extLst/>
          </a:lstStyle>
          <a:p>
            <a:fld id="{874E905D-33FE-4DD8-ACEF-B6B5BB841050}" type="slidenum">
              <a:rPr lang="zh-CN" altLang="en-US" smtClean="0"/>
              <a:pPr/>
              <a:t>‹#›</a:t>
            </a:fld>
            <a:endParaRPr lang="zh-CN" altLang="en-US"/>
          </a:p>
        </p:txBody>
      </p:sp>
      <p:sp>
        <p:nvSpPr>
          <p:cNvPr id="8" name="椭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椭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BD33F180-DA29-4246-9FAB-AA21D604FDA4}" type="datetimeFigureOut">
              <a:rPr lang="zh-CN" altLang="en-US" smtClean="0"/>
              <a:pPr/>
              <a:t>2026/5/19</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874E905D-33FE-4DD8-ACEF-B6B5BB841050}"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143000" y="274640"/>
            <a:ext cx="5562600" cy="585152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BD33F180-DA29-4246-9FAB-AA21D604FDA4}" type="datetimeFigureOut">
              <a:rPr lang="zh-CN" altLang="en-US" smtClean="0"/>
              <a:pPr/>
              <a:t>2026/5/19</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874E905D-33FE-4DD8-ACEF-B6B5BB841050}"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BD33F180-DA29-4246-9FAB-AA21D604FDA4}" type="datetimeFigureOut">
              <a:rPr lang="zh-CN" altLang="en-US" smtClean="0"/>
              <a:pPr/>
              <a:t>2026/5/19</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874E905D-33FE-4DD8-ACEF-B6B5BB841050}"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BD33F180-DA29-4246-9FAB-AA21D604FDA4}" type="datetimeFigureOut">
              <a:rPr lang="zh-CN" altLang="en-US" smtClean="0"/>
              <a:pPr/>
              <a:t>2026/5/19</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874E905D-33FE-4DD8-ACEF-B6B5BB841050}" type="slidenum">
              <a:rPr lang="zh-CN" altLang="en-US" smtClean="0"/>
              <a:pPr/>
              <a:t>‹#›</a:t>
            </a:fld>
            <a:endParaRPr lang="zh-CN"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椭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椭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BD33F180-DA29-4246-9FAB-AA21D604FDA4}" type="datetimeFigureOut">
              <a:rPr lang="zh-CN" altLang="en-US" smtClean="0"/>
              <a:pPr/>
              <a:t>2026/5/19</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874E905D-33FE-4DD8-ACEF-B6B5BB84105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BD33F180-DA29-4246-9FAB-AA21D604FDA4}" type="datetimeFigureOut">
              <a:rPr lang="zh-CN" altLang="en-US" smtClean="0"/>
              <a:pPr/>
              <a:t>2026/5/19</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874E905D-33FE-4DD8-ACEF-B6B5BB841050}"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fld id="{BD33F180-DA29-4246-9FAB-AA21D604FDA4}" type="datetimeFigureOut">
              <a:rPr lang="zh-CN" altLang="en-US" smtClean="0"/>
              <a:pPr/>
              <a:t>2026/5/19</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874E905D-33FE-4DD8-ACEF-B6B5BB84105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占位符 1"/>
          <p:cNvSpPr>
            <a:spLocks noGrp="1"/>
          </p:cNvSpPr>
          <p:nvPr>
            <p:ph type="dt" sz="half" idx="10"/>
          </p:nvPr>
        </p:nvSpPr>
        <p:spPr/>
        <p:txBody>
          <a:bodyPr/>
          <a:lstStyle>
            <a:extLst/>
          </a:lstStyle>
          <a:p>
            <a:fld id="{BD33F180-DA29-4246-9FAB-AA21D604FDA4}" type="datetimeFigureOut">
              <a:rPr lang="zh-CN" altLang="en-US" smtClean="0"/>
              <a:pPr/>
              <a:t>2026/5/19</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874E905D-33FE-4DD8-ACEF-B6B5BB841050}" type="slidenum">
              <a:rPr lang="zh-CN" altLang="en-US" smtClean="0"/>
              <a:pPr/>
              <a:t>‹#›</a:t>
            </a:fld>
            <a:endParaRPr lang="zh-CN"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BD33F180-DA29-4246-9FAB-AA21D604FDA4}" type="datetimeFigureOut">
              <a:rPr lang="zh-CN" altLang="en-US" smtClean="0"/>
              <a:pPr/>
              <a:t>2026/5/19</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874E905D-33FE-4DD8-ACEF-B6B5BB841050}"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extLst/>
          </a:lstStyle>
          <a:p>
            <a:fld id="{BD33F180-DA29-4246-9FAB-AA21D604FDA4}" type="datetimeFigureOut">
              <a:rPr lang="zh-CN" altLang="en-US" smtClean="0"/>
              <a:pPr/>
              <a:t>2026/5/19</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874E905D-33FE-4DD8-ACEF-B6B5BB841050}" type="slidenum">
              <a:rPr lang="zh-CN" altLang="en-US" smtClean="0"/>
              <a:pPr/>
              <a:t>‹#›</a:t>
            </a:fld>
            <a:endParaRPr lang="zh-CN"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图: 过程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椭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标题占位符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CN" altLang="en-US" smtClean="0"/>
              <a:t>单击此处编辑母版标题样式</a:t>
            </a:r>
            <a:endParaRPr kumimoji="0" lang="en-US"/>
          </a:p>
        </p:txBody>
      </p:sp>
      <p:sp>
        <p:nvSpPr>
          <p:cNvPr id="9" name="文本占位符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D33F180-DA29-4246-9FAB-AA21D604FDA4}" type="datetimeFigureOut">
              <a:rPr lang="zh-CN" altLang="en-US" smtClean="0"/>
              <a:pPr/>
              <a:t>2026/5/19</a:t>
            </a:fld>
            <a:endParaRPr lang="zh-CN" altLang="en-US"/>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CN" altLang="en-US"/>
          </a:p>
        </p:txBody>
      </p:sp>
      <p:sp>
        <p:nvSpPr>
          <p:cNvPr id="22" name="灯片编号占位符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74E905D-33FE-4DD8-ACEF-B6B5BB841050}" type="slidenum">
              <a:rPr lang="zh-CN" altLang="en-US" smtClean="0"/>
              <a:pPr/>
              <a:t>‹#›</a:t>
            </a:fld>
            <a:endParaRPr lang="zh-CN"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solidFill>
                  <a:schemeClr val="bg2">
                    <a:lumMod val="50000"/>
                  </a:schemeClr>
                </a:solidFill>
              </a:rPr>
              <a:t>互联系统</a:t>
            </a:r>
            <a:endParaRPr lang="zh-CN" altLang="en-US" dirty="0">
              <a:solidFill>
                <a:schemeClr val="bg2">
                  <a:lumMod val="50000"/>
                </a:schemeClr>
              </a:solidFill>
            </a:endParaRPr>
          </a:p>
        </p:txBody>
      </p:sp>
      <p:sp>
        <p:nvSpPr>
          <p:cNvPr id="3" name="副标题 2"/>
          <p:cNvSpPr>
            <a:spLocks noGrp="1"/>
          </p:cNvSpPr>
          <p:nvPr>
            <p:ph type="subTitle" idx="1"/>
          </p:nvPr>
        </p:nvSpPr>
        <p:spPr/>
        <p:txBody>
          <a:bodyPr/>
          <a:lstStyle/>
          <a:p>
            <a:r>
              <a:rPr lang="zh-CN" altLang="en-US" dirty="0" smtClean="0">
                <a:solidFill>
                  <a:schemeClr val="bg2">
                    <a:lumMod val="50000"/>
                  </a:schemeClr>
                </a:solidFill>
              </a:rPr>
              <a:t>多功能</a:t>
            </a:r>
            <a:r>
              <a:rPr lang="zh-CN" altLang="en-US" dirty="0" smtClean="0">
                <a:solidFill>
                  <a:schemeClr val="bg2">
                    <a:lumMod val="50000"/>
                  </a:schemeClr>
                </a:solidFill>
              </a:rPr>
              <a:t>智能互联系统</a:t>
            </a:r>
            <a:r>
              <a:rPr lang="zh-CN" altLang="en-US" dirty="0" smtClean="0">
                <a:solidFill>
                  <a:schemeClr val="bg2">
                    <a:lumMod val="50000"/>
                  </a:schemeClr>
                </a:solidFill>
              </a:rPr>
              <a:t>简介</a:t>
            </a:r>
            <a:endParaRPr lang="zh-CN" altLang="en-US" dirty="0">
              <a:solidFill>
                <a:schemeClr val="bg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smtClean="0"/>
              <a:t>销售策略</a:t>
            </a:r>
            <a:r>
              <a:rPr lang="en-US" altLang="zh-CN" dirty="0" smtClean="0"/>
              <a:t/>
            </a:r>
            <a:br>
              <a:rPr lang="en-US" altLang="zh-CN" dirty="0" smtClean="0"/>
            </a:br>
            <a:endParaRPr lang="zh-CN" altLang="en-US" dirty="0"/>
          </a:p>
        </p:txBody>
      </p:sp>
      <p:sp>
        <p:nvSpPr>
          <p:cNvPr id="3" name="内容占位符 2"/>
          <p:cNvSpPr>
            <a:spLocks noGrp="1"/>
          </p:cNvSpPr>
          <p:nvPr>
            <p:ph idx="1"/>
          </p:nvPr>
        </p:nvSpPr>
        <p:spPr/>
        <p:txBody>
          <a:bodyPr>
            <a:normAutofit fontScale="70000" lnSpcReduction="20000"/>
          </a:bodyPr>
          <a:lstStyle/>
          <a:p>
            <a:r>
              <a:rPr lang="zh-CN" altLang="zh-CN" dirty="0" smtClean="0"/>
              <a:t>采取公司网站</a:t>
            </a:r>
            <a:r>
              <a:rPr lang="en-US" altLang="zh-CN" dirty="0" smtClean="0"/>
              <a:t>+</a:t>
            </a:r>
            <a:r>
              <a:rPr lang="zh-CN" altLang="zh-CN" dirty="0" smtClean="0"/>
              <a:t>平台</a:t>
            </a:r>
            <a:r>
              <a:rPr lang="en-US" altLang="zh-CN" dirty="0" smtClean="0"/>
              <a:t>+</a:t>
            </a:r>
            <a:r>
              <a:rPr lang="zh-CN" altLang="zh-CN" dirty="0" smtClean="0"/>
              <a:t>线下三线销售模式。</a:t>
            </a:r>
          </a:p>
          <a:p>
            <a:r>
              <a:rPr lang="en-US" altLang="zh-CN" dirty="0" smtClean="0"/>
              <a:t>	</a:t>
            </a:r>
            <a:r>
              <a:rPr lang="zh-CN" altLang="zh-CN" dirty="0" smtClean="0"/>
              <a:t>公司网站销售：用户直接从公司获得产品，不需要中间商。</a:t>
            </a:r>
          </a:p>
          <a:p>
            <a:r>
              <a:rPr lang="zh-CN" altLang="zh-CN" dirty="0" smtClean="0"/>
              <a:t>除了公司网站支持直接购买或者预定外，我们也会积极参与其他方式进行销售以拓宽销售渠道：</a:t>
            </a:r>
          </a:p>
          <a:p>
            <a:r>
              <a:rPr lang="zh-CN" altLang="zh-CN" dirty="0" smtClean="0"/>
              <a:t>线上平台（国外用户）：亚马逊，抖音海外版</a:t>
            </a:r>
          </a:p>
          <a:p>
            <a:r>
              <a:rPr lang="zh-CN" altLang="zh-CN" dirty="0" smtClean="0"/>
              <a:t>线上平台（国内用户）：京东，淘宝，抖音</a:t>
            </a:r>
          </a:p>
          <a:p>
            <a:r>
              <a:rPr lang="zh-CN" altLang="zh-CN" dirty="0" smtClean="0"/>
              <a:t>线下为了降低用户的购买成本，直接推销给房地产，五金店，建材市场等。</a:t>
            </a:r>
          </a:p>
          <a:p>
            <a:r>
              <a:rPr lang="zh-CN" altLang="zh-CN" dirty="0" smtClean="0"/>
              <a:t>佣金制，将部分产品销售工作交给一些企业或个人代销，成交后给予其一定的佣金，也是拓宽销售渠道的一种方式。</a:t>
            </a:r>
            <a:endParaRPr lang="en-US" altLang="zh-CN" dirty="0" smtClean="0"/>
          </a:p>
          <a:p>
            <a:r>
              <a:rPr lang="zh-CN" altLang="en-US" dirty="0" smtClean="0"/>
              <a:t>用户只通过公司服务器远程操作设备免费，存储操作历史记录收取一定的费用。</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销售预测</a:t>
            </a:r>
            <a:endParaRPr lang="zh-CN" altLang="en-US" dirty="0"/>
          </a:p>
        </p:txBody>
      </p:sp>
      <p:sp>
        <p:nvSpPr>
          <p:cNvPr id="3" name="内容占位符 2"/>
          <p:cNvSpPr>
            <a:spLocks noGrp="1"/>
          </p:cNvSpPr>
          <p:nvPr>
            <p:ph idx="1"/>
          </p:nvPr>
        </p:nvSpPr>
        <p:spPr/>
        <p:txBody>
          <a:bodyPr>
            <a:normAutofit fontScale="85000" lnSpcReduction="20000"/>
          </a:bodyPr>
          <a:lstStyle/>
          <a:p>
            <a:r>
              <a:rPr lang="zh-CN" altLang="zh-CN" dirty="0" smtClean="0"/>
              <a:t>格图优</a:t>
            </a:r>
            <a:r>
              <a:rPr lang="zh-CN" altLang="zh-CN" dirty="0" smtClean="0"/>
              <a:t>公司</a:t>
            </a:r>
            <a:r>
              <a:rPr lang="zh-CN" altLang="en-US" dirty="0" smtClean="0"/>
              <a:t>将多个产品统一计算，</a:t>
            </a:r>
            <a:r>
              <a:rPr lang="zh-CN" altLang="zh-CN" dirty="0" smtClean="0"/>
              <a:t>采用</a:t>
            </a:r>
            <a:r>
              <a:rPr lang="zh-CN" altLang="zh-CN" dirty="0" smtClean="0"/>
              <a:t>相似概率预测法进行销售预测：历史上有具有相对于其他产品同样优势的产品上市后的市场占有率。</a:t>
            </a:r>
          </a:p>
          <a:p>
            <a:r>
              <a:rPr lang="zh-CN" altLang="zh-CN" dirty="0" smtClean="0"/>
              <a:t>可比较的市场占有率三年预估约为：</a:t>
            </a:r>
            <a:r>
              <a:rPr lang="en-US" altLang="zh-CN" dirty="0" smtClean="0"/>
              <a:t>1.45%,</a:t>
            </a:r>
            <a:r>
              <a:rPr lang="zh-CN" altLang="zh-CN" dirty="0" smtClean="0"/>
              <a:t>，</a:t>
            </a:r>
            <a:r>
              <a:rPr lang="en-US" altLang="zh-CN" dirty="0" smtClean="0"/>
              <a:t>2.12%</a:t>
            </a:r>
            <a:r>
              <a:rPr lang="zh-CN" altLang="zh-CN" dirty="0" smtClean="0"/>
              <a:t>，</a:t>
            </a:r>
            <a:r>
              <a:rPr lang="en-US" altLang="zh-CN" dirty="0" smtClean="0"/>
              <a:t> 4.5%</a:t>
            </a:r>
            <a:r>
              <a:rPr lang="zh-CN" altLang="zh-CN" dirty="0" smtClean="0"/>
              <a:t>，</a:t>
            </a:r>
          </a:p>
          <a:p>
            <a:r>
              <a:rPr lang="zh-CN" altLang="zh-CN" dirty="0" smtClean="0"/>
              <a:t>预计销售产品数量为</a:t>
            </a:r>
            <a:r>
              <a:rPr lang="en-US" altLang="zh-CN" dirty="0" smtClean="0"/>
              <a:t>:</a:t>
            </a:r>
            <a:endParaRPr lang="zh-CN" altLang="zh-CN" dirty="0" smtClean="0"/>
          </a:p>
          <a:p>
            <a:r>
              <a:rPr lang="zh-CN" altLang="zh-CN" dirty="0" smtClean="0"/>
              <a:t>第</a:t>
            </a:r>
            <a:r>
              <a:rPr lang="en-US" altLang="zh-CN" dirty="0" smtClean="0"/>
              <a:t>1</a:t>
            </a:r>
            <a:r>
              <a:rPr lang="zh-CN" altLang="zh-CN" dirty="0" smtClean="0"/>
              <a:t>财年：</a:t>
            </a:r>
            <a:r>
              <a:rPr lang="en-US" altLang="zh-CN" dirty="0" smtClean="0"/>
              <a:t>4375*0.0145*4/12=21</a:t>
            </a:r>
            <a:r>
              <a:rPr lang="zh-CN" altLang="zh-CN" dirty="0" smtClean="0"/>
              <a:t>（万套</a:t>
            </a:r>
            <a:r>
              <a:rPr lang="zh-CN" altLang="zh-CN" dirty="0" smtClean="0"/>
              <a:t>），</a:t>
            </a:r>
            <a:endParaRPr lang="en-US" altLang="zh-CN" dirty="0" smtClean="0"/>
          </a:p>
          <a:p>
            <a:r>
              <a:rPr lang="zh-CN" altLang="zh-CN" dirty="0" smtClean="0"/>
              <a:t>销售额</a:t>
            </a:r>
            <a:r>
              <a:rPr lang="en-US" altLang="zh-CN" dirty="0" smtClean="0"/>
              <a:t>2744</a:t>
            </a:r>
            <a:r>
              <a:rPr lang="zh-CN" altLang="en-US" dirty="0" smtClean="0"/>
              <a:t>万元，</a:t>
            </a:r>
            <a:r>
              <a:rPr lang="zh-CN" altLang="zh-CN" dirty="0" smtClean="0"/>
              <a:t>净利润</a:t>
            </a:r>
            <a:r>
              <a:rPr lang="en-US" altLang="zh-CN" dirty="0" smtClean="0"/>
              <a:t>148</a:t>
            </a:r>
            <a:r>
              <a:rPr lang="zh-CN" altLang="en-US" dirty="0" smtClean="0"/>
              <a:t>万元</a:t>
            </a:r>
            <a:endParaRPr lang="zh-CN" altLang="zh-CN" dirty="0" smtClean="0"/>
          </a:p>
          <a:p>
            <a:r>
              <a:rPr lang="zh-CN" altLang="zh-CN" dirty="0" smtClean="0"/>
              <a:t>第</a:t>
            </a:r>
            <a:r>
              <a:rPr lang="en-US" altLang="zh-CN" dirty="0" smtClean="0"/>
              <a:t>2</a:t>
            </a:r>
            <a:r>
              <a:rPr lang="zh-CN" altLang="zh-CN" dirty="0" smtClean="0"/>
              <a:t>财年：</a:t>
            </a:r>
            <a:r>
              <a:rPr lang="en-US" altLang="zh-CN" dirty="0" smtClean="0"/>
              <a:t>5468*0.0212=116</a:t>
            </a:r>
            <a:r>
              <a:rPr lang="zh-CN" altLang="zh-CN" dirty="0" smtClean="0"/>
              <a:t>（万套</a:t>
            </a:r>
            <a:r>
              <a:rPr lang="zh-CN" altLang="zh-CN" dirty="0" smtClean="0"/>
              <a:t>），</a:t>
            </a:r>
            <a:endParaRPr lang="en-US" altLang="zh-CN" dirty="0" smtClean="0"/>
          </a:p>
          <a:p>
            <a:r>
              <a:rPr lang="zh-CN" altLang="zh-CN" dirty="0" smtClean="0"/>
              <a:t>销售额</a:t>
            </a:r>
            <a:r>
              <a:rPr lang="en-US" altLang="zh-CN" dirty="0" smtClean="0"/>
              <a:t>15046</a:t>
            </a:r>
            <a:r>
              <a:rPr lang="zh-CN" altLang="en-US" dirty="0" smtClean="0"/>
              <a:t>万元，</a:t>
            </a:r>
            <a:r>
              <a:rPr lang="zh-CN" altLang="zh-CN" dirty="0" smtClean="0"/>
              <a:t>净利润</a:t>
            </a:r>
            <a:r>
              <a:rPr lang="en-US" altLang="zh-CN" dirty="0" smtClean="0"/>
              <a:t>2441</a:t>
            </a:r>
            <a:r>
              <a:rPr lang="zh-CN" altLang="en-US" dirty="0" smtClean="0"/>
              <a:t>万元</a:t>
            </a:r>
            <a:endParaRPr lang="zh-CN" altLang="zh-CN" dirty="0" smtClean="0"/>
          </a:p>
          <a:p>
            <a:r>
              <a:rPr lang="zh-CN" altLang="zh-CN" dirty="0" smtClean="0"/>
              <a:t>第</a:t>
            </a:r>
            <a:r>
              <a:rPr lang="en-US" altLang="zh-CN" dirty="0" smtClean="0"/>
              <a:t>3</a:t>
            </a:r>
            <a:r>
              <a:rPr lang="zh-CN" altLang="zh-CN" dirty="0" smtClean="0"/>
              <a:t>财年：</a:t>
            </a:r>
            <a:r>
              <a:rPr lang="en-US" altLang="zh-CN" dirty="0" smtClean="0"/>
              <a:t>6835*0.045=307</a:t>
            </a:r>
            <a:r>
              <a:rPr lang="zh-CN" altLang="zh-CN" dirty="0" smtClean="0"/>
              <a:t>（万套</a:t>
            </a:r>
            <a:r>
              <a:rPr lang="zh-CN" altLang="zh-CN" dirty="0" smtClean="0"/>
              <a:t>），</a:t>
            </a:r>
            <a:endParaRPr lang="en-US" altLang="zh-CN" dirty="0" smtClean="0"/>
          </a:p>
          <a:p>
            <a:r>
              <a:rPr lang="zh-CN" altLang="zh-CN" dirty="0" smtClean="0"/>
              <a:t>销售额</a:t>
            </a:r>
            <a:r>
              <a:rPr lang="en-US" altLang="zh-CN" dirty="0" smtClean="0"/>
              <a:t>39922</a:t>
            </a:r>
            <a:r>
              <a:rPr lang="zh-CN" altLang="en-US" dirty="0" smtClean="0"/>
              <a:t>万元，</a:t>
            </a:r>
            <a:r>
              <a:rPr lang="zh-CN" altLang="zh-CN" dirty="0" smtClean="0"/>
              <a:t>净利润</a:t>
            </a:r>
            <a:r>
              <a:rPr lang="en-US" altLang="zh-CN" dirty="0" smtClean="0"/>
              <a:t>7248</a:t>
            </a:r>
            <a:r>
              <a:rPr lang="zh-CN" altLang="en-US" dirty="0" smtClean="0"/>
              <a:t>万元</a:t>
            </a:r>
            <a:endParaRPr lang="zh-CN" altLang="zh-CN" dirty="0" smtClean="0"/>
          </a:p>
          <a:p>
            <a:pPr>
              <a:buNone/>
            </a:pPr>
            <a:endParaRPr lang="zh-CN" altLang="zh-CN" dirty="0" smtClean="0"/>
          </a:p>
          <a:p>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融资需求</a:t>
            </a:r>
            <a:endParaRPr lang="zh-CN" altLang="en-US" dirty="0"/>
          </a:p>
        </p:txBody>
      </p:sp>
      <p:sp>
        <p:nvSpPr>
          <p:cNvPr id="3" name="内容占位符 2"/>
          <p:cNvSpPr>
            <a:spLocks noGrp="1"/>
          </p:cNvSpPr>
          <p:nvPr>
            <p:ph idx="1"/>
          </p:nvPr>
        </p:nvSpPr>
        <p:spPr/>
        <p:txBody>
          <a:bodyPr/>
          <a:lstStyle/>
          <a:p>
            <a:r>
              <a:rPr lang="zh-CN" altLang="zh-CN" dirty="0" smtClean="0"/>
              <a:t>格图优公司按照</a:t>
            </a:r>
            <a:r>
              <a:rPr lang="zh-CN" altLang="zh-CN" dirty="0" smtClean="0"/>
              <a:t>融资</a:t>
            </a:r>
            <a:r>
              <a:rPr lang="en-US" altLang="zh-CN" dirty="0" smtClean="0"/>
              <a:t>700</a:t>
            </a:r>
            <a:r>
              <a:rPr lang="zh-CN" altLang="zh-CN" dirty="0" smtClean="0"/>
              <a:t>万元出售</a:t>
            </a:r>
            <a:r>
              <a:rPr lang="zh-CN" altLang="zh-CN" dirty="0" smtClean="0"/>
              <a:t>公司</a:t>
            </a:r>
            <a:r>
              <a:rPr lang="en-US" altLang="zh-CN" dirty="0" smtClean="0"/>
              <a:t>18%</a:t>
            </a:r>
            <a:r>
              <a:rPr lang="zh-CN" altLang="zh-CN" dirty="0" smtClean="0"/>
              <a:t>的股份，并且预计在不购入其他设备的前提下不需要其他的权益或者债务融资。到第二年起开始按净利润的</a:t>
            </a:r>
            <a:r>
              <a:rPr lang="en-US" altLang="zh-CN" dirty="0" smtClean="0"/>
              <a:t>30%</a:t>
            </a:r>
            <a:r>
              <a:rPr lang="zh-CN" altLang="zh-CN" dirty="0" smtClean="0"/>
              <a:t>分红，第三年分红总额为</a:t>
            </a:r>
            <a:r>
              <a:rPr lang="en-US" altLang="zh-CN" dirty="0" smtClean="0"/>
              <a:t>2700</a:t>
            </a:r>
            <a:r>
              <a:rPr lang="zh-CN" altLang="zh-CN" dirty="0" smtClean="0"/>
              <a:t>万，未分配利润为</a:t>
            </a:r>
            <a:r>
              <a:rPr lang="en-US" altLang="zh-CN" dirty="0" smtClean="0"/>
              <a:t>6300</a:t>
            </a:r>
            <a:r>
              <a:rPr lang="zh-CN" altLang="zh-CN" dirty="0" smtClean="0"/>
              <a:t>万。</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退出机制</a:t>
            </a:r>
            <a:endParaRPr lang="zh-CN" altLang="en-US" dirty="0"/>
          </a:p>
        </p:txBody>
      </p:sp>
      <p:sp>
        <p:nvSpPr>
          <p:cNvPr id="3" name="内容占位符 2"/>
          <p:cNvSpPr>
            <a:spLocks noGrp="1"/>
          </p:cNvSpPr>
          <p:nvPr>
            <p:ph idx="1"/>
          </p:nvPr>
        </p:nvSpPr>
        <p:spPr/>
        <p:txBody>
          <a:bodyPr>
            <a:normAutofit fontScale="77500" lnSpcReduction="20000"/>
          </a:bodyPr>
          <a:lstStyle/>
          <a:p>
            <a:r>
              <a:rPr lang="en-US" altLang="zh-CN" b="1" dirty="0" smtClean="0"/>
              <a:t>1 </a:t>
            </a:r>
            <a:r>
              <a:rPr lang="zh-CN" altLang="zh-CN" b="1" dirty="0" smtClean="0"/>
              <a:t>股份转让</a:t>
            </a:r>
          </a:p>
          <a:p>
            <a:r>
              <a:rPr lang="en-US" altLang="zh-CN" dirty="0" smtClean="0"/>
              <a:t>	</a:t>
            </a:r>
            <a:r>
              <a:rPr lang="zh-CN" altLang="zh-CN" dirty="0" smtClean="0"/>
              <a:t>投资者可以选择离岸股权交易或者国内股权交易收回投资</a:t>
            </a:r>
            <a:r>
              <a:rPr lang="zh-CN" altLang="zh-CN" dirty="0" smtClean="0"/>
              <a:t>。</a:t>
            </a:r>
            <a:endParaRPr lang="en-US" altLang="zh-CN" dirty="0" smtClean="0"/>
          </a:p>
          <a:p>
            <a:endParaRPr lang="en-US" altLang="zh-CN" dirty="0" smtClean="0"/>
          </a:p>
          <a:p>
            <a:r>
              <a:rPr lang="en-US" altLang="zh-CN" b="1" dirty="0" smtClean="0"/>
              <a:t>2 </a:t>
            </a:r>
            <a:r>
              <a:rPr lang="zh-CN" altLang="zh-CN" b="1" dirty="0" smtClean="0"/>
              <a:t>股权回购</a:t>
            </a:r>
          </a:p>
          <a:p>
            <a:r>
              <a:rPr lang="en-US" altLang="zh-CN" dirty="0" smtClean="0"/>
              <a:t>	</a:t>
            </a:r>
            <a:r>
              <a:rPr lang="zh-CN" altLang="zh-CN" dirty="0" smtClean="0"/>
              <a:t>公司使用未分配利润，将股权回购也是一种选择，虽然不及以上两种退出方式，也是比较稳妥的退出方式。</a:t>
            </a:r>
          </a:p>
          <a:p>
            <a:endParaRPr lang="zh-CN" altLang="zh-CN" dirty="0" smtClean="0"/>
          </a:p>
          <a:p>
            <a:r>
              <a:rPr lang="en-US" altLang="zh-CN" b="1" dirty="0" smtClean="0"/>
              <a:t>3 </a:t>
            </a:r>
            <a:r>
              <a:rPr lang="zh-CN" altLang="zh-CN" b="1" dirty="0" smtClean="0"/>
              <a:t>上市</a:t>
            </a:r>
            <a:r>
              <a:rPr lang="zh-CN" altLang="zh-CN" b="1" dirty="0" smtClean="0"/>
              <a:t>融资</a:t>
            </a:r>
            <a:endParaRPr lang="zh-CN" altLang="zh-CN" b="1" dirty="0" smtClean="0"/>
          </a:p>
          <a:p>
            <a:r>
              <a:rPr lang="en-US" altLang="zh-CN" dirty="0" smtClean="0"/>
              <a:t>	</a:t>
            </a:r>
            <a:r>
              <a:rPr lang="zh-CN" altLang="zh-CN" dirty="0" smtClean="0"/>
              <a:t>根据公司发展规划与国家法律法规规定从第</a:t>
            </a:r>
            <a:r>
              <a:rPr lang="en-US" altLang="zh-CN" dirty="0" smtClean="0"/>
              <a:t>5</a:t>
            </a:r>
            <a:r>
              <a:rPr lang="zh-CN" altLang="zh-CN" dirty="0" smtClean="0"/>
              <a:t>年度结束即可达到上市</a:t>
            </a:r>
            <a:r>
              <a:rPr lang="zh-CN" altLang="zh-CN" dirty="0" smtClean="0"/>
              <a:t>要求，</a:t>
            </a:r>
            <a:r>
              <a:rPr lang="zh-CN" altLang="zh-CN" dirty="0" smtClean="0"/>
              <a:t>市盈率通常在</a:t>
            </a:r>
            <a:r>
              <a:rPr lang="en-US" altLang="zh-CN" dirty="0" smtClean="0"/>
              <a:t>20~30</a:t>
            </a:r>
            <a:r>
              <a:rPr lang="zh-CN" altLang="zh-CN" dirty="0" smtClean="0"/>
              <a:t>倍，</a:t>
            </a:r>
            <a:r>
              <a:rPr lang="zh-CN" altLang="zh-CN" dirty="0" smtClean="0"/>
              <a:t>届时公司估值将达到</a:t>
            </a:r>
            <a:r>
              <a:rPr lang="en-US" altLang="zh-CN" dirty="0" smtClean="0"/>
              <a:t>16</a:t>
            </a:r>
            <a:r>
              <a:rPr lang="zh-CN" altLang="zh-CN" dirty="0" smtClean="0"/>
              <a:t>亿。</a:t>
            </a:r>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 第一个产品基本功能</a:t>
            </a:r>
            <a:endParaRPr lang="zh-CN" altLang="en-US" dirty="0"/>
          </a:p>
        </p:txBody>
      </p:sp>
      <p:sp>
        <p:nvSpPr>
          <p:cNvPr id="5" name="内容占位符 4"/>
          <p:cNvSpPr>
            <a:spLocks noGrp="1"/>
          </p:cNvSpPr>
          <p:nvPr>
            <p:ph idx="1"/>
          </p:nvPr>
        </p:nvSpPr>
        <p:spPr/>
        <p:txBody>
          <a:bodyPr/>
          <a:lstStyle/>
          <a:p>
            <a:r>
              <a:rPr lang="zh-CN" altLang="en-US" dirty="0" smtClean="0"/>
              <a:t>自带</a:t>
            </a:r>
            <a:r>
              <a:rPr lang="en-US" altLang="zh-CN" dirty="0" smtClean="0"/>
              <a:t>LED</a:t>
            </a:r>
            <a:r>
              <a:rPr lang="zh-CN" altLang="en-US" dirty="0" smtClean="0"/>
              <a:t>灯</a:t>
            </a:r>
            <a:endParaRPr lang="en-US" altLang="zh-CN" dirty="0" smtClean="0"/>
          </a:p>
          <a:p>
            <a:r>
              <a:rPr lang="zh-CN" altLang="en-US" dirty="0" smtClean="0"/>
              <a:t>红外感应器</a:t>
            </a:r>
            <a:endParaRPr lang="en-US" altLang="zh-CN" dirty="0" smtClean="0"/>
          </a:p>
          <a:p>
            <a:r>
              <a:rPr lang="zh-CN" altLang="en-US" dirty="0" smtClean="0"/>
              <a:t>光强度检测</a:t>
            </a:r>
            <a:endParaRPr lang="en-US" altLang="zh-CN" dirty="0" smtClean="0"/>
          </a:p>
          <a:p>
            <a:r>
              <a:rPr lang="zh-CN" altLang="en-US" dirty="0" smtClean="0"/>
              <a:t>离线语音控制</a:t>
            </a:r>
            <a:endParaRPr lang="en-US" altLang="zh-CN" dirty="0" smtClean="0"/>
          </a:p>
          <a:p>
            <a:r>
              <a:rPr lang="zh-CN" altLang="en-US" dirty="0" smtClean="0"/>
              <a:t>定时开关</a:t>
            </a:r>
            <a:endParaRPr lang="en-US" altLang="zh-CN" dirty="0" smtClean="0"/>
          </a:p>
          <a:p>
            <a:r>
              <a:rPr lang="zh-CN" altLang="en-US" dirty="0" smtClean="0"/>
              <a:t>绑定感应器</a:t>
            </a:r>
            <a:endParaRPr lang="en-US" altLang="zh-CN" dirty="0" smtClean="0"/>
          </a:p>
          <a:p>
            <a:endParaRPr lang="en-US" altLang="zh-CN" dirty="0" smtClean="0"/>
          </a:p>
          <a:p>
            <a:endParaRPr lang="zh-CN" altLang="en-US" dirty="0"/>
          </a:p>
        </p:txBody>
      </p:sp>
      <p:pic>
        <p:nvPicPr>
          <p:cNvPr id="6" name="图片 5" descr="yellow.png"/>
          <p:cNvPicPr>
            <a:picLocks noChangeAspect="1"/>
          </p:cNvPicPr>
          <p:nvPr/>
        </p:nvPicPr>
        <p:blipFill>
          <a:blip r:embed="rId2" cstate="print"/>
          <a:stretch>
            <a:fillRect/>
          </a:stretch>
        </p:blipFill>
        <p:spPr>
          <a:xfrm>
            <a:off x="4354626" y="2060848"/>
            <a:ext cx="4134909" cy="30963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a:t>
            </a:r>
            <a:r>
              <a:rPr lang="zh-CN" altLang="en-US" dirty="0" smtClean="0"/>
              <a:t> 第一个产品网络功能</a:t>
            </a:r>
            <a:endParaRPr lang="zh-CN" altLang="en-US" dirty="0"/>
          </a:p>
        </p:txBody>
      </p:sp>
      <p:sp>
        <p:nvSpPr>
          <p:cNvPr id="3" name="内容占位符 2"/>
          <p:cNvSpPr>
            <a:spLocks noGrp="1"/>
          </p:cNvSpPr>
          <p:nvPr>
            <p:ph idx="1"/>
          </p:nvPr>
        </p:nvSpPr>
        <p:spPr/>
        <p:txBody>
          <a:bodyPr/>
          <a:lstStyle/>
          <a:p>
            <a:r>
              <a:rPr lang="zh-CN" altLang="en-US" dirty="0" smtClean="0"/>
              <a:t>语音通话</a:t>
            </a:r>
            <a:endParaRPr lang="en-US" altLang="zh-CN" dirty="0" smtClean="0"/>
          </a:p>
          <a:p>
            <a:r>
              <a:rPr lang="zh-CN" altLang="zh-CN" dirty="0" smtClean="0"/>
              <a:t>自动</a:t>
            </a:r>
            <a:r>
              <a:rPr lang="zh-CN" altLang="zh-CN" dirty="0"/>
              <a:t>组</a:t>
            </a:r>
            <a:r>
              <a:rPr lang="zh-CN" altLang="zh-CN" dirty="0" smtClean="0"/>
              <a:t>网</a:t>
            </a:r>
            <a:endParaRPr lang="en-US" altLang="zh-CN" dirty="0" smtClean="0"/>
          </a:p>
          <a:p>
            <a:r>
              <a:rPr lang="zh-CN" altLang="en-US" dirty="0" smtClean="0"/>
              <a:t>远程控制</a:t>
            </a:r>
            <a:endParaRPr lang="en-US" altLang="zh-CN" dirty="0" smtClean="0"/>
          </a:p>
          <a:p>
            <a:r>
              <a:rPr lang="zh-CN" altLang="en-US" dirty="0" smtClean="0"/>
              <a:t>防</a:t>
            </a:r>
            <a:r>
              <a:rPr lang="zh-CN" altLang="en-US" dirty="0"/>
              <a:t>入侵</a:t>
            </a:r>
            <a:endParaRPr lang="en-US" altLang="zh-CN" dirty="0" smtClean="0"/>
          </a:p>
          <a:p>
            <a:endParaRPr lang="zh-CN" altLang="en-US" dirty="0"/>
          </a:p>
        </p:txBody>
      </p:sp>
      <p:pic>
        <p:nvPicPr>
          <p:cNvPr id="4" name="图片 3" descr="en-redcopper.png"/>
          <p:cNvPicPr>
            <a:picLocks noChangeAspect="1"/>
          </p:cNvPicPr>
          <p:nvPr/>
        </p:nvPicPr>
        <p:blipFill>
          <a:blip r:embed="rId2" cstate="print"/>
          <a:stretch>
            <a:fillRect/>
          </a:stretch>
        </p:blipFill>
        <p:spPr>
          <a:xfrm>
            <a:off x="4499992" y="2060848"/>
            <a:ext cx="4215293" cy="31631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发展规划</a:t>
            </a:r>
            <a:endParaRPr lang="zh-CN" altLang="en-US" dirty="0"/>
          </a:p>
        </p:txBody>
      </p:sp>
      <p:sp>
        <p:nvSpPr>
          <p:cNvPr id="3" name="内容占位符 2"/>
          <p:cNvSpPr>
            <a:spLocks noGrp="1"/>
          </p:cNvSpPr>
          <p:nvPr>
            <p:ph idx="1"/>
          </p:nvPr>
        </p:nvSpPr>
        <p:spPr/>
        <p:txBody>
          <a:bodyPr>
            <a:normAutofit fontScale="77500" lnSpcReduction="20000"/>
          </a:bodyPr>
          <a:lstStyle/>
          <a:p>
            <a:r>
              <a:rPr lang="zh-CN" altLang="zh-CN" dirty="0" smtClean="0"/>
              <a:t>在未来</a:t>
            </a:r>
            <a:r>
              <a:rPr lang="en-US" altLang="zh-CN" dirty="0" smtClean="0"/>
              <a:t>3</a:t>
            </a:r>
            <a:r>
              <a:rPr lang="zh-CN" altLang="zh-CN" dirty="0" smtClean="0"/>
              <a:t>年内将开发出以下几个产品</a:t>
            </a:r>
            <a:r>
              <a:rPr lang="zh-CN" altLang="zh-CN" dirty="0" smtClean="0"/>
              <a:t>：</a:t>
            </a:r>
            <a:endParaRPr lang="en-US" altLang="zh-CN" dirty="0" smtClean="0"/>
          </a:p>
          <a:p>
            <a:r>
              <a:rPr lang="zh-CN" altLang="en-US" dirty="0" smtClean="0"/>
              <a:t>蓝</a:t>
            </a:r>
            <a:r>
              <a:rPr lang="zh-CN" altLang="en-US" dirty="0" smtClean="0"/>
              <a:t>牙版本</a:t>
            </a:r>
            <a:endParaRPr lang="en-US" altLang="zh-CN" dirty="0" smtClean="0"/>
          </a:p>
          <a:p>
            <a:r>
              <a:rPr lang="en-US" altLang="zh-CN" dirty="0" smtClean="0"/>
              <a:t>WIFI</a:t>
            </a:r>
            <a:r>
              <a:rPr lang="zh-CN" altLang="zh-CN" dirty="0" smtClean="0"/>
              <a:t>版本</a:t>
            </a:r>
            <a:endParaRPr lang="en-US" altLang="zh-CN" dirty="0" smtClean="0"/>
          </a:p>
          <a:p>
            <a:r>
              <a:rPr lang="zh-CN" altLang="zh-CN" dirty="0" smtClean="0"/>
              <a:t>触摸版本</a:t>
            </a:r>
            <a:endParaRPr lang="en-US" altLang="zh-CN" dirty="0" smtClean="0"/>
          </a:p>
          <a:p>
            <a:r>
              <a:rPr lang="zh-CN" altLang="zh-CN" dirty="0" smtClean="0"/>
              <a:t>语音翻译系统（提供即时翻译）</a:t>
            </a:r>
            <a:endParaRPr lang="en-US" altLang="zh-CN" dirty="0" smtClean="0"/>
          </a:p>
          <a:p>
            <a:r>
              <a:rPr lang="zh-CN" altLang="zh-CN" dirty="0" smtClean="0"/>
              <a:t>自动</a:t>
            </a:r>
            <a:r>
              <a:rPr lang="zh-CN" altLang="en-US" dirty="0" smtClean="0"/>
              <a:t>互联</a:t>
            </a:r>
            <a:r>
              <a:rPr lang="zh-CN" altLang="zh-CN" dirty="0" smtClean="0"/>
              <a:t>模块</a:t>
            </a:r>
            <a:r>
              <a:rPr lang="zh-CN" altLang="zh-CN" dirty="0" smtClean="0"/>
              <a:t>（出售</a:t>
            </a:r>
            <a:r>
              <a:rPr lang="zh-CN" altLang="zh-CN" dirty="0" smtClean="0"/>
              <a:t>给</a:t>
            </a:r>
            <a:r>
              <a:rPr lang="zh-CN" altLang="en-US" dirty="0" smtClean="0"/>
              <a:t>其他家电设备厂商</a:t>
            </a:r>
            <a:r>
              <a:rPr lang="zh-CN" altLang="zh-CN" dirty="0" smtClean="0"/>
              <a:t>）</a:t>
            </a:r>
            <a:endParaRPr lang="en-US" altLang="zh-CN" dirty="0" smtClean="0"/>
          </a:p>
          <a:p>
            <a:r>
              <a:rPr lang="zh-CN" altLang="zh-CN" dirty="0" smtClean="0"/>
              <a:t>智能</a:t>
            </a:r>
            <a:r>
              <a:rPr lang="zh-CN" altLang="zh-CN" dirty="0" smtClean="0"/>
              <a:t>门锁</a:t>
            </a:r>
            <a:endParaRPr lang="en-US" altLang="zh-CN" dirty="0" smtClean="0"/>
          </a:p>
          <a:p>
            <a:r>
              <a:rPr lang="zh-CN" altLang="zh-CN" dirty="0" smtClean="0"/>
              <a:t>中距离大规模通信模块</a:t>
            </a:r>
            <a:endParaRPr lang="en-US" altLang="zh-CN" dirty="0" smtClean="0"/>
          </a:p>
          <a:p>
            <a:r>
              <a:rPr lang="zh-CN" altLang="zh-CN" dirty="0" smtClean="0"/>
              <a:t>用户数据存储服务</a:t>
            </a:r>
            <a:endParaRPr lang="en-US" altLang="zh-CN" dirty="0" smtClean="0"/>
          </a:p>
          <a:p>
            <a:r>
              <a:rPr lang="zh-CN" altLang="zh-CN" dirty="0" smtClean="0"/>
              <a:t>组建成一套完整</a:t>
            </a:r>
            <a:r>
              <a:rPr lang="zh-CN" altLang="zh-CN" dirty="0" smtClean="0"/>
              <a:t>的</a:t>
            </a:r>
            <a:r>
              <a:rPr lang="zh-CN" altLang="en-US" dirty="0" smtClean="0"/>
              <a:t>互联</a:t>
            </a:r>
            <a:r>
              <a:rPr lang="zh-CN" altLang="zh-CN" dirty="0" smtClean="0"/>
              <a:t>体系</a:t>
            </a:r>
            <a:endParaRPr lang="en-US" altLang="zh-CN" dirty="0" smtClean="0"/>
          </a:p>
          <a:p>
            <a:r>
              <a:rPr lang="zh-CN" altLang="zh-CN" dirty="0" smtClean="0"/>
              <a:t>展望</a:t>
            </a:r>
            <a:r>
              <a:rPr lang="zh-CN" altLang="zh-CN" dirty="0" smtClean="0"/>
              <a:t>，</a:t>
            </a:r>
            <a:r>
              <a:rPr lang="zh-CN" altLang="en-US" dirty="0" smtClean="0"/>
              <a:t>将</a:t>
            </a:r>
            <a:r>
              <a:rPr lang="zh-CN" altLang="zh-CN" dirty="0" smtClean="0"/>
              <a:t>语音</a:t>
            </a:r>
            <a:r>
              <a:rPr lang="zh-CN" altLang="zh-CN" dirty="0" smtClean="0"/>
              <a:t>翻译</a:t>
            </a:r>
            <a:r>
              <a:rPr lang="zh-CN" altLang="en-US" dirty="0" smtClean="0"/>
              <a:t>，</a:t>
            </a:r>
            <a:r>
              <a:rPr lang="zh-CN" altLang="zh-CN" dirty="0" smtClean="0"/>
              <a:t>中距离大规模通信</a:t>
            </a:r>
            <a:r>
              <a:rPr lang="zh-CN" altLang="zh-CN" dirty="0" smtClean="0"/>
              <a:t>模块</a:t>
            </a:r>
            <a:r>
              <a:rPr lang="zh-CN" altLang="en-US" dirty="0" smtClean="0"/>
              <a:t>制作为</a:t>
            </a:r>
            <a:r>
              <a:rPr lang="zh-CN" altLang="zh-CN" dirty="0" smtClean="0"/>
              <a:t>集成</a:t>
            </a:r>
            <a:r>
              <a:rPr lang="zh-CN" altLang="zh-CN" dirty="0" smtClean="0"/>
              <a:t>芯片</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多人.png"/>
          <p:cNvPicPr>
            <a:picLocks noChangeAspect="1"/>
          </p:cNvPicPr>
          <p:nvPr/>
        </p:nvPicPr>
        <p:blipFill>
          <a:blip r:embed="rId2" cstate="print"/>
          <a:stretch>
            <a:fillRect/>
          </a:stretch>
        </p:blipFill>
        <p:spPr>
          <a:xfrm>
            <a:off x="3995936" y="2852936"/>
            <a:ext cx="4005064" cy="4005064"/>
          </a:xfrm>
          <a:prstGeom prst="rect">
            <a:avLst/>
          </a:prstGeom>
        </p:spPr>
      </p:pic>
      <p:sp>
        <p:nvSpPr>
          <p:cNvPr id="2" name="标题 1"/>
          <p:cNvSpPr>
            <a:spLocks noGrp="1"/>
          </p:cNvSpPr>
          <p:nvPr>
            <p:ph type="title"/>
          </p:nvPr>
        </p:nvSpPr>
        <p:spPr/>
        <p:txBody>
          <a:bodyPr/>
          <a:lstStyle/>
          <a:p>
            <a:r>
              <a:rPr lang="zh-CN" altLang="en-US" dirty="0" smtClean="0"/>
              <a:t>三 语音分离模块</a:t>
            </a:r>
            <a:endParaRPr lang="zh-CN" altLang="en-US" dirty="0"/>
          </a:p>
        </p:txBody>
      </p:sp>
      <p:sp>
        <p:nvSpPr>
          <p:cNvPr id="3" name="内容占位符 2"/>
          <p:cNvSpPr>
            <a:spLocks noGrp="1"/>
          </p:cNvSpPr>
          <p:nvPr>
            <p:ph idx="1"/>
          </p:nvPr>
        </p:nvSpPr>
        <p:spPr/>
        <p:txBody>
          <a:bodyPr/>
          <a:lstStyle/>
          <a:p>
            <a:r>
              <a:rPr lang="zh-CN" altLang="en-US" dirty="0" smtClean="0"/>
              <a:t>多人同时说话时将其分离</a:t>
            </a:r>
            <a:endParaRPr lang="en-US" altLang="zh-CN" dirty="0" smtClean="0"/>
          </a:p>
          <a:p>
            <a:r>
              <a:rPr lang="zh-CN" altLang="en-US" dirty="0"/>
              <a:t>语音</a:t>
            </a:r>
            <a:r>
              <a:rPr lang="zh-CN" altLang="en-US" dirty="0" smtClean="0"/>
              <a:t>合并：</a:t>
            </a:r>
            <a:r>
              <a:rPr lang="en-US" altLang="zh-CN" dirty="0" err="1" smtClean="0"/>
              <a:t>abcd+efgh</a:t>
            </a:r>
            <a:r>
              <a:rPr lang="en-US" altLang="zh-CN" dirty="0" smtClean="0"/>
              <a:t>=</a:t>
            </a:r>
            <a:r>
              <a:rPr lang="en-US" altLang="zh-CN" dirty="0" err="1" smtClean="0"/>
              <a:t>aebfcgdh</a:t>
            </a:r>
            <a:endParaRPr lang="en-US" altLang="zh-CN" dirty="0" smtClean="0"/>
          </a:p>
          <a:p>
            <a:r>
              <a:rPr lang="zh-CN" altLang="en-US" dirty="0" smtClean="0"/>
              <a:t>经过计算后分离：</a:t>
            </a:r>
            <a:r>
              <a:rPr lang="en-US" altLang="zh-CN" dirty="0" err="1" smtClean="0"/>
              <a:t>aebfcgdh</a:t>
            </a:r>
            <a:r>
              <a:rPr lang="en-US" altLang="zh-CN" dirty="0" smtClean="0"/>
              <a:t>=</a:t>
            </a:r>
            <a:r>
              <a:rPr lang="en-US" altLang="zh-CN" dirty="0" err="1" smtClean="0"/>
              <a:t>abcd</a:t>
            </a:r>
            <a:r>
              <a:rPr lang="zh-CN" altLang="en-US" dirty="0" smtClean="0"/>
              <a:t>，</a:t>
            </a:r>
            <a:r>
              <a:rPr lang="en-US" altLang="zh-CN" dirty="0" err="1" smtClean="0"/>
              <a:t>efgh</a:t>
            </a:r>
            <a:endParaRPr lang="en-US" altLang="zh-CN" dirty="0" smtClean="0"/>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 语音翻译系统</a:t>
            </a:r>
            <a:endParaRPr lang="zh-CN" altLang="en-US" dirty="0"/>
          </a:p>
        </p:txBody>
      </p:sp>
      <p:sp>
        <p:nvSpPr>
          <p:cNvPr id="3" name="内容占位符 2"/>
          <p:cNvSpPr>
            <a:spLocks noGrp="1"/>
          </p:cNvSpPr>
          <p:nvPr>
            <p:ph idx="1"/>
          </p:nvPr>
        </p:nvSpPr>
        <p:spPr/>
        <p:txBody>
          <a:bodyPr/>
          <a:lstStyle/>
          <a:p>
            <a:r>
              <a:rPr lang="zh-CN" altLang="zh-CN" dirty="0" smtClean="0"/>
              <a:t>即时翻译并将翻译的文本读给用户听</a:t>
            </a:r>
            <a:endParaRPr lang="zh-CN" altLang="en-US" dirty="0"/>
          </a:p>
        </p:txBody>
      </p:sp>
      <p:pic>
        <p:nvPicPr>
          <p:cNvPr id="6" name="图片 5" descr="翻译.jpg"/>
          <p:cNvPicPr>
            <a:picLocks noChangeAspect="1"/>
          </p:cNvPicPr>
          <p:nvPr/>
        </p:nvPicPr>
        <p:blipFill>
          <a:blip r:embed="rId2" cstate="print"/>
          <a:stretch>
            <a:fillRect/>
          </a:stretch>
        </p:blipFill>
        <p:spPr>
          <a:xfrm>
            <a:off x="1056008" y="2348880"/>
            <a:ext cx="8087991" cy="45091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深圳市格图优公司简介</a:t>
            </a:r>
            <a:endParaRPr lang="zh-CN" altLang="en-US" dirty="0"/>
          </a:p>
        </p:txBody>
      </p:sp>
      <p:sp>
        <p:nvSpPr>
          <p:cNvPr id="3" name="内容占位符 2"/>
          <p:cNvSpPr>
            <a:spLocks noGrp="1"/>
          </p:cNvSpPr>
          <p:nvPr>
            <p:ph idx="1"/>
          </p:nvPr>
        </p:nvSpPr>
        <p:spPr/>
        <p:txBody>
          <a:bodyPr/>
          <a:lstStyle/>
          <a:p>
            <a:r>
              <a:rPr lang="zh-CN" altLang="en-US" dirty="0" smtClean="0"/>
              <a:t>成立于</a:t>
            </a:r>
            <a:r>
              <a:rPr lang="en-US" altLang="zh-CN" dirty="0" smtClean="0"/>
              <a:t>2024</a:t>
            </a:r>
            <a:r>
              <a:rPr lang="zh-CN" altLang="en-US" dirty="0" smtClean="0"/>
              <a:t>年</a:t>
            </a:r>
            <a:r>
              <a:rPr lang="en-US" altLang="zh-CN" dirty="0" smtClean="0"/>
              <a:t>4</a:t>
            </a:r>
            <a:r>
              <a:rPr lang="zh-CN" altLang="en-US" dirty="0" smtClean="0"/>
              <a:t>月，目前只有创始人一人。</a:t>
            </a:r>
            <a:endParaRPr lang="en-US" altLang="zh-CN" dirty="0" smtClean="0"/>
          </a:p>
          <a:p>
            <a:r>
              <a:rPr lang="zh-CN" altLang="en-US" dirty="0" smtClean="0"/>
              <a:t>开发设备完全具备，企业没有外债。</a:t>
            </a:r>
            <a:endParaRPr lang="en-US" altLang="zh-CN" dirty="0" smtClean="0"/>
          </a:p>
          <a:p>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团队简介</a:t>
            </a:r>
            <a:endParaRPr lang="zh-CN" altLang="en-US" dirty="0"/>
          </a:p>
        </p:txBody>
      </p:sp>
      <p:sp>
        <p:nvSpPr>
          <p:cNvPr id="3" name="内容占位符 2"/>
          <p:cNvSpPr>
            <a:spLocks noGrp="1"/>
          </p:cNvSpPr>
          <p:nvPr>
            <p:ph idx="1"/>
          </p:nvPr>
        </p:nvSpPr>
        <p:spPr/>
        <p:txBody>
          <a:bodyPr>
            <a:normAutofit fontScale="85000" lnSpcReduction="10000"/>
          </a:bodyPr>
          <a:lstStyle/>
          <a:p>
            <a:r>
              <a:rPr lang="zh-CN" altLang="en-US" dirty="0" smtClean="0"/>
              <a:t>创始人</a:t>
            </a:r>
            <a:r>
              <a:rPr lang="en-US" altLang="zh-CN" dirty="0" err="1" smtClean="0"/>
              <a:t>zdr</a:t>
            </a:r>
            <a:r>
              <a:rPr lang="zh-CN" altLang="en-US" dirty="0" smtClean="0"/>
              <a:t>计算机专业本科学历。</a:t>
            </a:r>
            <a:endParaRPr lang="en-US" altLang="zh-CN" dirty="0" smtClean="0"/>
          </a:p>
          <a:p>
            <a:r>
              <a:rPr lang="zh-CN" altLang="en-US" dirty="0" smtClean="0"/>
              <a:t>曾创建过</a:t>
            </a:r>
            <a:r>
              <a:rPr lang="en-US" altLang="zh-CN" dirty="0" smtClean="0"/>
              <a:t>2</a:t>
            </a:r>
            <a:r>
              <a:rPr lang="zh-CN" altLang="en-US" dirty="0" smtClean="0"/>
              <a:t>家企业，一家餐馆，一家科技公司。</a:t>
            </a:r>
            <a:endParaRPr lang="en-US" altLang="zh-CN" dirty="0" smtClean="0"/>
          </a:p>
          <a:p>
            <a:r>
              <a:rPr lang="zh-CN" altLang="en-US" dirty="0" smtClean="0"/>
              <a:t>在工作期间任职过软件工程师，高级软件工程师，软件部经理，技术顾问，总经理，等职。</a:t>
            </a:r>
            <a:endParaRPr lang="en-US" altLang="zh-CN" dirty="0" smtClean="0"/>
          </a:p>
          <a:p>
            <a:r>
              <a:rPr lang="zh-CN" altLang="en-US" dirty="0" smtClean="0"/>
              <a:t>掌握电子产品开发全类目工作：结构设计，包装设计，电路图，</a:t>
            </a:r>
            <a:r>
              <a:rPr lang="en-US" altLang="zh-CN" dirty="0" smtClean="0"/>
              <a:t>PCB</a:t>
            </a:r>
            <a:r>
              <a:rPr lang="zh-CN" altLang="en-US" dirty="0" smtClean="0"/>
              <a:t>布线，天线设计，变压器设计，嵌入式软件，移动与计算机应用软件，网站建设，等</a:t>
            </a:r>
            <a:endParaRPr lang="en-US" altLang="zh-CN" dirty="0" smtClean="0"/>
          </a:p>
          <a:p>
            <a:r>
              <a:rPr lang="zh-CN" altLang="en-US" dirty="0" smtClean="0"/>
              <a:t>开发过语音识别系统</a:t>
            </a:r>
            <a:endParaRPr lang="en-US" altLang="zh-CN" dirty="0" smtClean="0"/>
          </a:p>
          <a:p>
            <a:r>
              <a:rPr lang="zh-CN" altLang="en-US" dirty="0" smtClean="0"/>
              <a:t>开发过多目三维定位系统</a:t>
            </a:r>
            <a:endParaRPr lang="en-US" altLang="zh-CN" dirty="0" smtClean="0"/>
          </a:p>
          <a:p>
            <a:r>
              <a:rPr lang="zh-CN" altLang="en-US" dirty="0" smtClean="0"/>
              <a:t>熟悉加密技术，黑客技术</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第一个产品</a:t>
            </a:r>
            <a:r>
              <a:rPr lang="zh-CN" altLang="zh-CN" dirty="0" smtClean="0"/>
              <a:t>市场</a:t>
            </a:r>
            <a:r>
              <a:rPr lang="zh-CN" altLang="zh-CN" dirty="0" smtClean="0"/>
              <a:t>总量约为</a:t>
            </a:r>
            <a:r>
              <a:rPr lang="en-US" altLang="zh-CN" dirty="0" smtClean="0"/>
              <a:t>9.6</a:t>
            </a:r>
            <a:r>
              <a:rPr lang="zh-CN" altLang="zh-CN" dirty="0" smtClean="0"/>
              <a:t>亿部</a:t>
            </a:r>
            <a:endParaRPr lang="zh-CN" altLang="en-US" dirty="0"/>
          </a:p>
        </p:txBody>
      </p:sp>
      <p:sp>
        <p:nvSpPr>
          <p:cNvPr id="3" name="内容占位符 2"/>
          <p:cNvSpPr>
            <a:spLocks noGrp="1"/>
          </p:cNvSpPr>
          <p:nvPr>
            <p:ph idx="1"/>
          </p:nvPr>
        </p:nvSpPr>
        <p:spPr/>
        <p:txBody>
          <a:bodyPr/>
          <a:lstStyle/>
          <a:p>
            <a:r>
              <a:rPr lang="zh-CN" altLang="zh-CN" dirty="0" smtClean="0"/>
              <a:t>据统计</a:t>
            </a:r>
            <a:r>
              <a:rPr lang="en-US" altLang="zh-CN" dirty="0" smtClean="0"/>
              <a:t>2024</a:t>
            </a:r>
            <a:r>
              <a:rPr lang="zh-CN" altLang="zh-CN" dirty="0" smtClean="0"/>
              <a:t>年的智能开关全年销量已经突破</a:t>
            </a:r>
            <a:r>
              <a:rPr lang="en-US" altLang="zh-CN" dirty="0" smtClean="0"/>
              <a:t>3500</a:t>
            </a:r>
            <a:r>
              <a:rPr lang="zh-CN" altLang="zh-CN" dirty="0" smtClean="0"/>
              <a:t>万套，比上年增长</a:t>
            </a:r>
            <a:r>
              <a:rPr lang="en-US" altLang="zh-CN" dirty="0" smtClean="0"/>
              <a:t>25%</a:t>
            </a:r>
            <a:r>
              <a:rPr lang="zh-CN" altLang="zh-CN" dirty="0" smtClean="0"/>
              <a:t>，市场分布主要是一线城市，同时在向二三线城市扩展。根据目标市场的家庭数大约是</a:t>
            </a:r>
            <a:r>
              <a:rPr lang="en-US" altLang="zh-CN" dirty="0" smtClean="0"/>
              <a:t>6</a:t>
            </a:r>
            <a:r>
              <a:rPr lang="zh-CN" altLang="zh-CN" dirty="0" smtClean="0"/>
              <a:t>亿户，按</a:t>
            </a:r>
            <a:r>
              <a:rPr lang="en-US" altLang="zh-CN" dirty="0" smtClean="0"/>
              <a:t>20%</a:t>
            </a:r>
            <a:r>
              <a:rPr lang="zh-CN" altLang="zh-CN" dirty="0" smtClean="0"/>
              <a:t>用户在未来会更新为智能开关计算为</a:t>
            </a:r>
            <a:r>
              <a:rPr lang="en-US" altLang="zh-CN" dirty="0" smtClean="0"/>
              <a:t>1.2</a:t>
            </a:r>
            <a:r>
              <a:rPr lang="zh-CN" altLang="zh-CN" dirty="0" smtClean="0"/>
              <a:t>亿户，每户平均购买</a:t>
            </a:r>
            <a:r>
              <a:rPr lang="en-US" altLang="zh-CN" dirty="0" smtClean="0"/>
              <a:t>7</a:t>
            </a:r>
            <a:r>
              <a:rPr lang="zh-CN" altLang="zh-CN" dirty="0" smtClean="0"/>
              <a:t>部，约</a:t>
            </a:r>
            <a:r>
              <a:rPr lang="en-US" altLang="zh-CN" dirty="0" smtClean="0"/>
              <a:t>5</a:t>
            </a:r>
            <a:r>
              <a:rPr lang="zh-CN" altLang="zh-CN" dirty="0" smtClean="0"/>
              <a:t>年更换一次，则得到未来市场总量为</a:t>
            </a:r>
            <a:r>
              <a:rPr lang="en-US" altLang="zh-CN" dirty="0" smtClean="0"/>
              <a:t>9.6</a:t>
            </a:r>
            <a:r>
              <a:rPr lang="zh-CN" altLang="zh-CN" dirty="0" smtClean="0"/>
              <a:t>亿部</a:t>
            </a:r>
            <a:endParaRPr lang="zh-CN" alt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296</TotalTime>
  <Words>576</Words>
  <Application>Microsoft Office PowerPoint</Application>
  <PresentationFormat>全屏显示(4:3)</PresentationFormat>
  <Paragraphs>75</Paragraphs>
  <Slides>13</Slides>
  <Notes>0</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夏至</vt:lpstr>
      <vt:lpstr>互联系统</vt:lpstr>
      <vt:lpstr>一 第一个产品基本功能</vt:lpstr>
      <vt:lpstr>二 第一个产品网络功能</vt:lpstr>
      <vt:lpstr>发展规划</vt:lpstr>
      <vt:lpstr>三 语音分离模块</vt:lpstr>
      <vt:lpstr>四 语音翻译系统</vt:lpstr>
      <vt:lpstr>深圳市格图优公司简介</vt:lpstr>
      <vt:lpstr>团队简介</vt:lpstr>
      <vt:lpstr>第一个产品市场总量约为9.6亿部</vt:lpstr>
      <vt:lpstr>销售策略 </vt:lpstr>
      <vt:lpstr>销售预测</vt:lpstr>
      <vt:lpstr>融资需求</vt:lpstr>
      <vt:lpstr>退出机制</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自带灯可对讲智能开关</dc:title>
  <dc:creator>k71</dc:creator>
  <cp:lastModifiedBy>k71</cp:lastModifiedBy>
  <cp:revision>38</cp:revision>
  <dcterms:created xsi:type="dcterms:W3CDTF">2026-04-12T10:27:47Z</dcterms:created>
  <dcterms:modified xsi:type="dcterms:W3CDTF">2026-05-18T16:47:31Z</dcterms:modified>
</cp:coreProperties>
</file>